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chivo Black" panose="020B0604020202020204" charset="0"/>
      <p:regular r:id="rId24"/>
    </p:embeddedFont>
    <p:embeddedFont>
      <p:font typeface="Arial" panose="020B0604020202020204" pitchFamily="34" charset="0"/>
      <p:regular r:id="rId25"/>
    </p:embeddedFont>
    <p:embeddedFont>
      <p:font typeface="Arial Bold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 Bold" panose="020B0604020202020204" charset="0"/>
      <p:regular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Tahoma Bold" panose="020B0604020202020204" charset="0"/>
      <p:regular r:id="rId35"/>
    </p:embeddedFont>
    <p:embeddedFont>
      <p:font typeface="Titillium Web Bold" panose="020B0604020202020204" charset="0"/>
      <p:regular r:id="rId36"/>
    </p:embeddedFont>
    <p:embeddedFont>
      <p:font typeface="Titillium Web Bold Italics" panose="020B0604020202020204" charset="0"/>
      <p:regular r:id="rId37"/>
    </p:embeddedFont>
    <p:embeddedFont>
      <p:font typeface="Titillium Web Semi-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20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sn@ufpa.br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saldanha77@yahoo.com.b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</a:blip>
              <a:stretch>
                <a:fillRect t="-9731" r="-671" b="-973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699529" y="147485"/>
              <a:ext cx="2984942" cy="3569931"/>
            </a:xfrm>
            <a:custGeom>
              <a:avLst/>
              <a:gdLst/>
              <a:ahLst/>
              <a:cxnLst/>
              <a:rect l="l" t="t" r="r" b="b"/>
              <a:pathLst>
                <a:path w="2984942" h="3569931">
                  <a:moveTo>
                    <a:pt x="0" y="0"/>
                  </a:moveTo>
                  <a:lnTo>
                    <a:pt x="2984942" y="0"/>
                  </a:lnTo>
                  <a:lnTo>
                    <a:pt x="2984942" y="3569931"/>
                  </a:lnTo>
                  <a:lnTo>
                    <a:pt x="0" y="3569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71842" y="4066188"/>
              <a:ext cx="13040317" cy="2634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UNIVERSIDADE FEDERAL DO PARÁ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INSTITUTO DE TECNOLOGIA 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FACULDADE DE ENGENHARIA MECÂNICA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PROGRAMA DE PÓS GRADUAÇÃO EM ENGENHARIA MECÂNICA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64869" y="7384670"/>
              <a:ext cx="17454261" cy="1548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1"/>
                </a:lnSpc>
              </a:pPr>
              <a:r>
                <a:rPr lang="en-US" sz="7468">
                  <a:solidFill>
                    <a:srgbClr val="FFFFFF"/>
                  </a:solidFill>
                  <a:latin typeface="Arimo Bold"/>
                </a:rPr>
                <a:t>Processos de Soldagem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19388" y="10401399"/>
              <a:ext cx="12545224" cy="186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969">
                  <a:solidFill>
                    <a:srgbClr val="FFFFFF"/>
                  </a:solidFill>
                  <a:latin typeface="Arial"/>
                </a:rPr>
                <a:t>Prof. Dr. </a:t>
              </a:r>
              <a:r>
                <a:rPr lang="en-US" sz="2969">
                  <a:solidFill>
                    <a:srgbClr val="FFFFFF"/>
                  </a:solidFill>
                  <a:latin typeface="Arial Bold"/>
                </a:rPr>
                <a:t>ALEXANDRE SALDANHA DO NASCIMENTO</a:t>
              </a:r>
            </a:p>
            <a:p>
              <a:pPr algn="ctr">
                <a:lnSpc>
                  <a:spcPts val="3562"/>
                </a:lnSpc>
              </a:pPr>
              <a:r>
                <a:rPr lang="en-US" sz="2969" u="sng">
                  <a:solidFill>
                    <a:srgbClr val="FFFFCC"/>
                  </a:solidFill>
                  <a:latin typeface="Arial Bold"/>
                  <a:hlinkClick r:id="rId7" tooltip="mailto:saldanha77@yahoo.com.br"/>
                </a:rPr>
                <a:t>saldanha77@yahoo.com.br</a:t>
              </a:r>
            </a:p>
            <a:p>
              <a:pPr algn="ctr">
                <a:lnSpc>
                  <a:spcPts val="3562"/>
                </a:lnSpc>
              </a:pPr>
              <a:r>
                <a:rPr lang="en-US" sz="2969" u="sng">
                  <a:solidFill>
                    <a:srgbClr val="FFFFCC"/>
                  </a:solidFill>
                  <a:latin typeface="Arial Bold"/>
                  <a:hlinkClick r:id="rId8" tooltip="mailto:asn@ufpa.br"/>
                </a:rPr>
                <a:t>asn@ufpa.br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3797" y="12994122"/>
              <a:ext cx="2860674" cy="53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FFFFF"/>
                  </a:solidFill>
                  <a:latin typeface="Tahoma"/>
                </a:rPr>
                <a:t>Belém 2023.4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7368109" y="1531145"/>
            <a:ext cx="3551781" cy="610730"/>
            <a:chOff x="0" y="0"/>
            <a:chExt cx="4735708" cy="8143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35708" cy="814307"/>
              <a:chOff x="0" y="0"/>
              <a:chExt cx="1001124" cy="1721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1124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72144">
                    <a:moveTo>
                      <a:pt x="80294" y="0"/>
                    </a:moveTo>
                    <a:lnTo>
                      <a:pt x="920831" y="0"/>
                    </a:lnTo>
                    <a:cubicBezTo>
                      <a:pt x="942126" y="0"/>
                      <a:pt x="962549" y="8459"/>
                      <a:pt x="977607" y="23517"/>
                    </a:cubicBezTo>
                    <a:cubicBezTo>
                      <a:pt x="992665" y="38575"/>
                      <a:pt x="1001124" y="58998"/>
                      <a:pt x="1001124" y="80294"/>
                    </a:cubicBezTo>
                    <a:lnTo>
                      <a:pt x="1001124" y="91850"/>
                    </a:lnTo>
                    <a:cubicBezTo>
                      <a:pt x="1001124" y="136195"/>
                      <a:pt x="965176" y="172144"/>
                      <a:pt x="920831" y="172144"/>
                    </a:cubicBezTo>
                    <a:lnTo>
                      <a:pt x="80294" y="172144"/>
                    </a:lnTo>
                    <a:cubicBezTo>
                      <a:pt x="58998" y="172144"/>
                      <a:pt x="38575" y="163684"/>
                      <a:pt x="23517" y="148626"/>
                    </a:cubicBezTo>
                    <a:cubicBezTo>
                      <a:pt x="8459" y="133568"/>
                      <a:pt x="0" y="113145"/>
                      <a:pt x="0" y="91850"/>
                    </a:cubicBezTo>
                    <a:lnTo>
                      <a:pt x="0" y="80294"/>
                    </a:lnTo>
                    <a:cubicBezTo>
                      <a:pt x="0" y="35949"/>
                      <a:pt x="35949" y="0"/>
                      <a:pt x="8029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7209" y="192871"/>
              <a:ext cx="4355705" cy="45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r>
                <a:rPr lang="en-US" sz="2449">
                  <a:solidFill>
                    <a:srgbClr val="FFFFFF"/>
                  </a:solidFill>
                  <a:latin typeface="Titillium Web Semi-Bold"/>
                </a:rPr>
                <a:t>Corrente contínua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35984" y="2644320"/>
            <a:ext cx="16616032" cy="6294533"/>
          </a:xfrm>
          <a:custGeom>
            <a:avLst/>
            <a:gdLst/>
            <a:ahLst/>
            <a:cxnLst/>
            <a:rect l="l" t="t" r="r" b="b"/>
            <a:pathLst>
              <a:path w="16616032" h="6294533">
                <a:moveTo>
                  <a:pt x="0" y="0"/>
                </a:moveTo>
                <a:lnTo>
                  <a:pt x="16616032" y="0"/>
                </a:lnTo>
                <a:lnTo>
                  <a:pt x="16616032" y="6294533"/>
                </a:lnTo>
                <a:lnTo>
                  <a:pt x="0" y="629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653" r="-10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CARACTERÍSTICAS DINÂMICAS DE FONTES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7368109" y="1529170"/>
            <a:ext cx="3551781" cy="610730"/>
            <a:chOff x="0" y="0"/>
            <a:chExt cx="4735708" cy="8143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35708" cy="814307"/>
              <a:chOff x="0" y="0"/>
              <a:chExt cx="1001124" cy="1721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1124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72144">
                    <a:moveTo>
                      <a:pt x="80294" y="0"/>
                    </a:moveTo>
                    <a:lnTo>
                      <a:pt x="920831" y="0"/>
                    </a:lnTo>
                    <a:cubicBezTo>
                      <a:pt x="942126" y="0"/>
                      <a:pt x="962549" y="8459"/>
                      <a:pt x="977607" y="23517"/>
                    </a:cubicBezTo>
                    <a:cubicBezTo>
                      <a:pt x="992665" y="38575"/>
                      <a:pt x="1001124" y="58998"/>
                      <a:pt x="1001124" y="80294"/>
                    </a:cubicBezTo>
                    <a:lnTo>
                      <a:pt x="1001124" y="91850"/>
                    </a:lnTo>
                    <a:cubicBezTo>
                      <a:pt x="1001124" y="136195"/>
                      <a:pt x="965176" y="172144"/>
                      <a:pt x="920831" y="172144"/>
                    </a:cubicBezTo>
                    <a:lnTo>
                      <a:pt x="80294" y="172144"/>
                    </a:lnTo>
                    <a:cubicBezTo>
                      <a:pt x="58998" y="172144"/>
                      <a:pt x="38575" y="163684"/>
                      <a:pt x="23517" y="148626"/>
                    </a:cubicBezTo>
                    <a:cubicBezTo>
                      <a:pt x="8459" y="133568"/>
                      <a:pt x="0" y="113145"/>
                      <a:pt x="0" y="91850"/>
                    </a:cubicBezTo>
                    <a:lnTo>
                      <a:pt x="0" y="80294"/>
                    </a:lnTo>
                    <a:cubicBezTo>
                      <a:pt x="0" y="35949"/>
                      <a:pt x="35949" y="0"/>
                      <a:pt x="8029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7209" y="192871"/>
              <a:ext cx="4355705" cy="45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r>
                <a:rPr lang="en-US" sz="2449">
                  <a:solidFill>
                    <a:srgbClr val="FFFFFF"/>
                  </a:solidFill>
                  <a:latin typeface="Titillium Web Semi-Bold"/>
                </a:rPr>
                <a:t>Corrente alternada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23421" y="2406195"/>
            <a:ext cx="15759384" cy="7253679"/>
          </a:xfrm>
          <a:custGeom>
            <a:avLst/>
            <a:gdLst/>
            <a:ahLst/>
            <a:cxnLst/>
            <a:rect l="l" t="t" r="r" b="b"/>
            <a:pathLst>
              <a:path w="15759384" h="7253679">
                <a:moveTo>
                  <a:pt x="0" y="0"/>
                </a:moveTo>
                <a:lnTo>
                  <a:pt x="15759385" y="0"/>
                </a:lnTo>
                <a:lnTo>
                  <a:pt x="15759385" y="7253679"/>
                </a:lnTo>
                <a:lnTo>
                  <a:pt x="0" y="7253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CARACTERÍSTICAS DINÂMICAS DE FONTES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81619" y="1656215"/>
            <a:ext cx="11541454" cy="7145721"/>
          </a:xfrm>
          <a:custGeom>
            <a:avLst/>
            <a:gdLst/>
            <a:ahLst/>
            <a:cxnLst/>
            <a:rect l="l" t="t" r="r" b="b"/>
            <a:pathLst>
              <a:path w="11541454" h="7145721">
                <a:moveTo>
                  <a:pt x="0" y="0"/>
                </a:moveTo>
                <a:lnTo>
                  <a:pt x="11541454" y="0"/>
                </a:lnTo>
                <a:lnTo>
                  <a:pt x="11541454" y="7145720"/>
                </a:lnTo>
                <a:lnTo>
                  <a:pt x="0" y="7145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654778" y="1779172"/>
            <a:ext cx="6146619" cy="2433458"/>
          </a:xfrm>
          <a:custGeom>
            <a:avLst/>
            <a:gdLst/>
            <a:ahLst/>
            <a:cxnLst/>
            <a:rect l="l" t="t" r="r" b="b"/>
            <a:pathLst>
              <a:path w="6146619" h="2433458">
                <a:moveTo>
                  <a:pt x="0" y="0"/>
                </a:moveTo>
                <a:lnTo>
                  <a:pt x="6146619" y="0"/>
                </a:lnTo>
                <a:lnTo>
                  <a:pt x="6146619" y="2433458"/>
                </a:lnTo>
                <a:lnTo>
                  <a:pt x="0" y="2433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39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1723073" y="4471827"/>
            <a:ext cx="6289959" cy="1643802"/>
            <a:chOff x="0" y="0"/>
            <a:chExt cx="8386613" cy="2191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6613" cy="2191735"/>
            </a:xfrm>
            <a:custGeom>
              <a:avLst/>
              <a:gdLst/>
              <a:ahLst/>
              <a:cxnLst/>
              <a:rect l="l" t="t" r="r" b="b"/>
              <a:pathLst>
                <a:path w="8386613" h="2191735">
                  <a:moveTo>
                    <a:pt x="0" y="0"/>
                  </a:moveTo>
                  <a:lnTo>
                    <a:pt x="8386613" y="0"/>
                  </a:lnTo>
                  <a:lnTo>
                    <a:pt x="8386613" y="2191735"/>
                  </a:lnTo>
                  <a:lnTo>
                    <a:pt x="0" y="219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97976" r="-30837" b="-2667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95491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rchivo Black"/>
                </a:rPr>
                <a:t>Para se estimar o fator de trabalho de uma fonte para correntes de soldagem diferentes das</a:t>
              </a:r>
            </a:p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Archivo Black"/>
                </a:rPr>
                <a:t>especificadas pelo fabricante pode-se utilizar a fórmula abaixo: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934709" y="6374826"/>
            <a:ext cx="5866688" cy="1815880"/>
          </a:xfrm>
          <a:custGeom>
            <a:avLst/>
            <a:gdLst/>
            <a:ahLst/>
            <a:cxnLst/>
            <a:rect l="l" t="t" r="r" b="b"/>
            <a:pathLst>
              <a:path w="5866688" h="1815880">
                <a:moveTo>
                  <a:pt x="0" y="0"/>
                </a:moveTo>
                <a:lnTo>
                  <a:pt x="5866688" y="0"/>
                </a:lnTo>
                <a:lnTo>
                  <a:pt x="5866688" y="1815879"/>
                </a:lnTo>
                <a:lnTo>
                  <a:pt x="0" y="181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FATOR DE CARGA (CICLO DE TRABALHO)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938" y="8490425"/>
            <a:ext cx="138752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0000"/>
                </a:solidFill>
                <a:latin typeface="Tahoma Bold"/>
              </a:rPr>
              <a:t>EXEMPLO: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901" y="9195275"/>
            <a:ext cx="1487449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tillium Web Bold"/>
              </a:rPr>
              <a:t>Uma fonte com Ct = 60% pode operar por até 6 minutos em cada intervalo de 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81619" y="1384439"/>
            <a:ext cx="3551781" cy="610730"/>
            <a:chOff x="0" y="0"/>
            <a:chExt cx="4735708" cy="8143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35708" cy="814307"/>
              <a:chOff x="0" y="0"/>
              <a:chExt cx="1001124" cy="1721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1124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72144">
                    <a:moveTo>
                      <a:pt x="80294" y="0"/>
                    </a:moveTo>
                    <a:lnTo>
                      <a:pt x="920831" y="0"/>
                    </a:lnTo>
                    <a:cubicBezTo>
                      <a:pt x="942126" y="0"/>
                      <a:pt x="962549" y="8459"/>
                      <a:pt x="977607" y="23517"/>
                    </a:cubicBezTo>
                    <a:cubicBezTo>
                      <a:pt x="992665" y="38575"/>
                      <a:pt x="1001124" y="58998"/>
                      <a:pt x="1001124" y="80294"/>
                    </a:cubicBezTo>
                    <a:lnTo>
                      <a:pt x="1001124" y="91850"/>
                    </a:lnTo>
                    <a:cubicBezTo>
                      <a:pt x="1001124" y="136195"/>
                      <a:pt x="965176" y="172144"/>
                      <a:pt x="920831" y="172144"/>
                    </a:cubicBezTo>
                    <a:lnTo>
                      <a:pt x="80294" y="172144"/>
                    </a:lnTo>
                    <a:cubicBezTo>
                      <a:pt x="58998" y="172144"/>
                      <a:pt x="38575" y="163684"/>
                      <a:pt x="23517" y="148626"/>
                    </a:cubicBezTo>
                    <a:cubicBezTo>
                      <a:pt x="8459" y="133568"/>
                      <a:pt x="0" y="113145"/>
                      <a:pt x="0" y="91850"/>
                    </a:cubicBezTo>
                    <a:lnTo>
                      <a:pt x="0" y="80294"/>
                    </a:lnTo>
                    <a:cubicBezTo>
                      <a:pt x="0" y="35949"/>
                      <a:pt x="35949" y="0"/>
                      <a:pt x="8029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7209" y="192871"/>
              <a:ext cx="4355705" cy="45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r>
                <a:rPr lang="en-US" sz="2449">
                  <a:solidFill>
                    <a:srgbClr val="FFFFFF"/>
                  </a:solidFill>
                  <a:latin typeface="Titillium Web Semi-Bold"/>
                </a:rPr>
                <a:t>Quanto ao projeto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54720" y="3237335"/>
            <a:ext cx="10378560" cy="672657"/>
            <a:chOff x="0" y="0"/>
            <a:chExt cx="13838080" cy="89687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38080" cy="896876"/>
              <a:chOff x="0" y="0"/>
              <a:chExt cx="2656039" cy="17214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56039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2656039" h="172144">
                    <a:moveTo>
                      <a:pt x="30265" y="0"/>
                    </a:moveTo>
                    <a:lnTo>
                      <a:pt x="2625775" y="0"/>
                    </a:lnTo>
                    <a:cubicBezTo>
                      <a:pt x="2633802" y="0"/>
                      <a:pt x="2641499" y="3189"/>
                      <a:pt x="2647175" y="8864"/>
                    </a:cubicBezTo>
                    <a:cubicBezTo>
                      <a:pt x="2652851" y="14540"/>
                      <a:pt x="2656039" y="22238"/>
                      <a:pt x="2656039" y="30265"/>
                    </a:cubicBezTo>
                    <a:lnTo>
                      <a:pt x="2656039" y="141879"/>
                    </a:lnTo>
                    <a:cubicBezTo>
                      <a:pt x="2656039" y="158594"/>
                      <a:pt x="2642489" y="172144"/>
                      <a:pt x="2625775" y="172144"/>
                    </a:cubicBezTo>
                    <a:lnTo>
                      <a:pt x="30265" y="172144"/>
                    </a:lnTo>
                    <a:cubicBezTo>
                      <a:pt x="22238" y="172144"/>
                      <a:pt x="14540" y="168955"/>
                      <a:pt x="8864" y="163279"/>
                    </a:cubicBezTo>
                    <a:cubicBezTo>
                      <a:pt x="3189" y="157604"/>
                      <a:pt x="0" y="149906"/>
                      <a:pt x="0" y="141879"/>
                    </a:cubicBezTo>
                    <a:lnTo>
                      <a:pt x="0" y="30265"/>
                    </a:lnTo>
                    <a:cubicBezTo>
                      <a:pt x="0" y="22238"/>
                      <a:pt x="3189" y="14540"/>
                      <a:pt x="8864" y="8864"/>
                    </a:cubicBezTo>
                    <a:cubicBezTo>
                      <a:pt x="14540" y="3189"/>
                      <a:pt x="22238" y="0"/>
                      <a:pt x="3026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30156" y="219055"/>
              <a:ext cx="12727681" cy="49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6"/>
                </a:lnSpc>
              </a:pPr>
              <a:r>
                <a:rPr lang="en-US" sz="2697">
                  <a:solidFill>
                    <a:srgbClr val="FFFFFF"/>
                  </a:solidFill>
                  <a:latin typeface="Titillium Web Semi-Bold"/>
                </a:rPr>
                <a:t>Classificação de fontes de energia convencionais para soldagem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161633" y="4098827"/>
            <a:ext cx="9964733" cy="6044996"/>
          </a:xfrm>
          <a:custGeom>
            <a:avLst/>
            <a:gdLst/>
            <a:ahLst/>
            <a:cxnLst/>
            <a:rect l="l" t="t" r="r" b="b"/>
            <a:pathLst>
              <a:path w="9964733" h="6044996">
                <a:moveTo>
                  <a:pt x="0" y="0"/>
                </a:moveTo>
                <a:lnTo>
                  <a:pt x="9964734" y="0"/>
                </a:lnTo>
                <a:lnTo>
                  <a:pt x="9964734" y="6044996"/>
                </a:lnTo>
                <a:lnTo>
                  <a:pt x="0" y="604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CLASSIFICAÇÃO DAS FONTES DE SOLDAGEM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619" y="2118994"/>
            <a:ext cx="85813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2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Fontes </a:t>
            </a:r>
            <a:r>
              <a:rPr lang="en-US" sz="2499" dirty="0" err="1">
                <a:solidFill>
                  <a:srgbClr val="000000"/>
                </a:solidFill>
                <a:latin typeface="Titillium Web Bold"/>
              </a:rPr>
              <a:t>eletromagnéticas</a:t>
            </a: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 (Fontes </a:t>
            </a:r>
            <a:r>
              <a:rPr lang="en-US" sz="2499" dirty="0" err="1">
                <a:solidFill>
                  <a:srgbClr val="000000"/>
                </a:solidFill>
                <a:latin typeface="Titillium Web Bold"/>
              </a:rPr>
              <a:t>convencionais</a:t>
            </a: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);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619" y="2614294"/>
            <a:ext cx="63715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29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Fontes </a:t>
            </a:r>
            <a:r>
              <a:rPr lang="en-US" sz="2499" dirty="0" err="1">
                <a:solidFill>
                  <a:srgbClr val="000000"/>
                </a:solidFill>
                <a:latin typeface="Titillium Web Bold"/>
              </a:rPr>
              <a:t>eletrônicas</a:t>
            </a: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 (Fontes </a:t>
            </a:r>
            <a:r>
              <a:rPr lang="en-US" sz="2499" dirty="0" err="1">
                <a:solidFill>
                  <a:srgbClr val="000000"/>
                </a:solidFill>
                <a:latin typeface="Titillium Web Bold"/>
              </a:rPr>
              <a:t>modernas</a:t>
            </a:r>
            <a:r>
              <a:rPr lang="en-US" sz="2499" dirty="0">
                <a:solidFill>
                  <a:srgbClr val="000000"/>
                </a:solidFill>
                <a:latin typeface="Titillium Web Bold"/>
              </a:rPr>
              <a:t>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0" r="-250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311934" y="3018781"/>
            <a:ext cx="3551781" cy="610730"/>
            <a:chOff x="0" y="0"/>
            <a:chExt cx="4735708" cy="81430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35708" cy="814307"/>
              <a:chOff x="0" y="0"/>
              <a:chExt cx="1001124" cy="17214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01124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72144">
                    <a:moveTo>
                      <a:pt x="80294" y="0"/>
                    </a:moveTo>
                    <a:lnTo>
                      <a:pt x="920831" y="0"/>
                    </a:lnTo>
                    <a:cubicBezTo>
                      <a:pt x="942126" y="0"/>
                      <a:pt x="962549" y="8459"/>
                      <a:pt x="977607" y="23517"/>
                    </a:cubicBezTo>
                    <a:cubicBezTo>
                      <a:pt x="992665" y="38575"/>
                      <a:pt x="1001124" y="58998"/>
                      <a:pt x="1001124" y="80294"/>
                    </a:cubicBezTo>
                    <a:lnTo>
                      <a:pt x="1001124" y="91850"/>
                    </a:lnTo>
                    <a:cubicBezTo>
                      <a:pt x="1001124" y="136195"/>
                      <a:pt x="965176" y="172144"/>
                      <a:pt x="920831" y="172144"/>
                    </a:cubicBezTo>
                    <a:lnTo>
                      <a:pt x="80294" y="172144"/>
                    </a:lnTo>
                    <a:cubicBezTo>
                      <a:pt x="58998" y="172144"/>
                      <a:pt x="38575" y="163684"/>
                      <a:pt x="23517" y="148626"/>
                    </a:cubicBezTo>
                    <a:cubicBezTo>
                      <a:pt x="8459" y="133568"/>
                      <a:pt x="0" y="113145"/>
                      <a:pt x="0" y="91850"/>
                    </a:cubicBezTo>
                    <a:lnTo>
                      <a:pt x="0" y="80294"/>
                    </a:lnTo>
                    <a:cubicBezTo>
                      <a:pt x="0" y="35949"/>
                      <a:pt x="35949" y="0"/>
                      <a:pt x="8029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47209" y="192871"/>
              <a:ext cx="4355705" cy="45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r>
                <a:rPr lang="en-US" sz="2449">
                  <a:solidFill>
                    <a:srgbClr val="FFFFFF"/>
                  </a:solidFill>
                  <a:latin typeface="Titillium Web Semi-Bold"/>
                </a:rPr>
                <a:t>Quanto ao projeto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96894" y="1571495"/>
            <a:ext cx="11454769" cy="652899"/>
            <a:chOff x="0" y="0"/>
            <a:chExt cx="15273025" cy="87053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273025" cy="870532"/>
              <a:chOff x="0" y="0"/>
              <a:chExt cx="3020169" cy="17214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020169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3020169" h="172144">
                    <a:moveTo>
                      <a:pt x="26616" y="0"/>
                    </a:moveTo>
                    <a:lnTo>
                      <a:pt x="2993554" y="0"/>
                    </a:lnTo>
                    <a:cubicBezTo>
                      <a:pt x="3008253" y="0"/>
                      <a:pt x="3020169" y="11916"/>
                      <a:pt x="3020169" y="26616"/>
                    </a:cubicBezTo>
                    <a:lnTo>
                      <a:pt x="3020169" y="145528"/>
                    </a:lnTo>
                    <a:cubicBezTo>
                      <a:pt x="3020169" y="160227"/>
                      <a:pt x="3008253" y="172144"/>
                      <a:pt x="2993554" y="172144"/>
                    </a:cubicBezTo>
                    <a:lnTo>
                      <a:pt x="26616" y="172144"/>
                    </a:lnTo>
                    <a:cubicBezTo>
                      <a:pt x="19557" y="172144"/>
                      <a:pt x="12787" y="169340"/>
                      <a:pt x="7796" y="164348"/>
                    </a:cubicBezTo>
                    <a:cubicBezTo>
                      <a:pt x="2804" y="159357"/>
                      <a:pt x="0" y="152587"/>
                      <a:pt x="0" y="145528"/>
                    </a:cubicBezTo>
                    <a:lnTo>
                      <a:pt x="0" y="26616"/>
                    </a:lnTo>
                    <a:cubicBezTo>
                      <a:pt x="0" y="11916"/>
                      <a:pt x="11916" y="0"/>
                      <a:pt x="26616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74761" y="204215"/>
              <a:ext cx="14047484" cy="4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1"/>
                </a:lnSpc>
              </a:pPr>
              <a:r>
                <a:rPr lang="en-US" sz="2618">
                  <a:solidFill>
                    <a:srgbClr val="FFFFFF"/>
                  </a:solidFill>
                  <a:latin typeface="Titillium Web Semi-Bold"/>
                </a:rPr>
                <a:t>FONTES CONVENCIONAIS (Comando ou Regulagem eletromagnética)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1619" y="238125"/>
            <a:ext cx="173859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4"/>
              </a:lnSpc>
            </a:pPr>
            <a:r>
              <a:rPr lang="en-US" sz="4728">
                <a:solidFill>
                  <a:srgbClr val="FFFFFF"/>
                </a:solidFill>
                <a:latin typeface="Tahoma Bold"/>
              </a:rPr>
              <a:t>EXEMPLOS DE COMANDOS EM FONTES CONVENCIONAIS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3307" y="4101445"/>
            <a:ext cx="8401943" cy="352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329" lvl="1" indent="-500164" algn="ctr">
              <a:lnSpc>
                <a:spcPts val="5559"/>
              </a:lnSpc>
              <a:buFont typeface="Arial"/>
              <a:buChar char="•"/>
            </a:pPr>
            <a:r>
              <a:rPr lang="en-US" sz="4633">
                <a:solidFill>
                  <a:srgbClr val="000000"/>
                </a:solidFill>
                <a:latin typeface="Titillium Web Bold"/>
              </a:rPr>
              <a:t>Regulagem por escalões</a:t>
            </a:r>
          </a:p>
          <a:p>
            <a:pPr algn="ctr">
              <a:lnSpc>
                <a:spcPts val="5559"/>
              </a:lnSpc>
            </a:pPr>
            <a:endParaRPr lang="en-US" sz="4633">
              <a:solidFill>
                <a:srgbClr val="000000"/>
              </a:solidFill>
              <a:latin typeface="Titillium Web Bold"/>
            </a:endParaRPr>
          </a:p>
          <a:p>
            <a:pPr marL="1000329" lvl="1" indent="-500164" algn="ctr">
              <a:lnSpc>
                <a:spcPts val="5559"/>
              </a:lnSpc>
              <a:buFont typeface="Arial"/>
              <a:buChar char="•"/>
            </a:pPr>
            <a:r>
              <a:rPr lang="en-US" sz="4633">
                <a:solidFill>
                  <a:srgbClr val="000000"/>
                </a:solidFill>
                <a:latin typeface="Titillium Web Bold"/>
              </a:rPr>
              <a:t>Regulagem por bobina móvel</a:t>
            </a:r>
          </a:p>
          <a:p>
            <a:pPr algn="ctr">
              <a:lnSpc>
                <a:spcPts val="5559"/>
              </a:lnSpc>
            </a:pPr>
            <a:endParaRPr lang="en-US" sz="4633">
              <a:solidFill>
                <a:srgbClr val="000000"/>
              </a:solidFill>
              <a:latin typeface="Titillium Web Bold"/>
            </a:endParaRPr>
          </a:p>
          <a:p>
            <a:pPr marL="1000329" lvl="1" indent="-500164" algn="ctr">
              <a:lnSpc>
                <a:spcPts val="5559"/>
              </a:lnSpc>
              <a:buFont typeface="Arial"/>
              <a:buChar char="•"/>
            </a:pPr>
            <a:r>
              <a:rPr lang="en-US" sz="4633">
                <a:solidFill>
                  <a:srgbClr val="000000"/>
                </a:solidFill>
                <a:latin typeface="Titillium Web Bold"/>
              </a:rPr>
              <a:t>Regulagem por ferro móvel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4156535"/>
            <a:ext cx="10347758" cy="5098479"/>
          </a:xfrm>
          <a:custGeom>
            <a:avLst/>
            <a:gdLst/>
            <a:ahLst/>
            <a:cxnLst/>
            <a:rect l="l" t="t" r="r" b="b"/>
            <a:pathLst>
              <a:path w="10347758" h="5098479">
                <a:moveTo>
                  <a:pt x="0" y="0"/>
                </a:moveTo>
                <a:lnTo>
                  <a:pt x="10347758" y="0"/>
                </a:lnTo>
                <a:lnTo>
                  <a:pt x="10347758" y="5098479"/>
                </a:lnTo>
                <a:lnTo>
                  <a:pt x="0" y="509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529377" y="1828652"/>
            <a:ext cx="7584726" cy="7429648"/>
          </a:xfrm>
          <a:custGeom>
            <a:avLst/>
            <a:gdLst/>
            <a:ahLst/>
            <a:cxnLst/>
            <a:rect l="l" t="t" r="r" b="b"/>
            <a:pathLst>
              <a:path w="7584726" h="7429648">
                <a:moveTo>
                  <a:pt x="0" y="0"/>
                </a:moveTo>
                <a:lnTo>
                  <a:pt x="7584727" y="0"/>
                </a:lnTo>
                <a:lnTo>
                  <a:pt x="7584727" y="7429648"/>
                </a:lnTo>
                <a:lnTo>
                  <a:pt x="0" y="742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81619" y="238125"/>
            <a:ext cx="173859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4"/>
              </a:lnSpc>
            </a:pPr>
            <a:r>
              <a:rPr lang="en-US" sz="4728">
                <a:solidFill>
                  <a:srgbClr val="FFFFFF"/>
                </a:solidFill>
                <a:latin typeface="Tahoma Bold"/>
              </a:rPr>
              <a:t>REGULAGEM POR ESCALÕES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619" y="1780090"/>
            <a:ext cx="10004874" cy="18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361" lvl="1" indent="-337680">
              <a:lnSpc>
                <a:spcPts val="3753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Titillium Web Bold"/>
              </a:rPr>
              <a:t>Transformadores com vários taps, permitem um ajuste descontínuo das condições de soldagem pela variação da relação entre os números de espiras no primário e secundário do transformador.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06388" y="3818785"/>
            <a:ext cx="9680106" cy="6354311"/>
          </a:xfrm>
          <a:custGeom>
            <a:avLst/>
            <a:gdLst/>
            <a:ahLst/>
            <a:cxnLst/>
            <a:rect l="l" t="t" r="r" b="b"/>
            <a:pathLst>
              <a:path w="9680106" h="6354311">
                <a:moveTo>
                  <a:pt x="0" y="0"/>
                </a:moveTo>
                <a:lnTo>
                  <a:pt x="9680106" y="0"/>
                </a:lnTo>
                <a:lnTo>
                  <a:pt x="9680106" y="6354311"/>
                </a:lnTo>
                <a:lnTo>
                  <a:pt x="0" y="635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481093" y="2215584"/>
            <a:ext cx="7210429" cy="6729734"/>
          </a:xfrm>
          <a:custGeom>
            <a:avLst/>
            <a:gdLst/>
            <a:ahLst/>
            <a:cxnLst/>
            <a:rect l="l" t="t" r="r" b="b"/>
            <a:pathLst>
              <a:path w="7210429" h="6729734">
                <a:moveTo>
                  <a:pt x="0" y="0"/>
                </a:moveTo>
                <a:lnTo>
                  <a:pt x="7210430" y="0"/>
                </a:lnTo>
                <a:lnTo>
                  <a:pt x="7210430" y="6729734"/>
                </a:lnTo>
                <a:lnTo>
                  <a:pt x="0" y="6729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81619" y="238125"/>
            <a:ext cx="173859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4"/>
              </a:lnSpc>
            </a:pPr>
            <a:r>
              <a:rPr lang="en-US" sz="4728">
                <a:solidFill>
                  <a:srgbClr val="FFFFFF"/>
                </a:solidFill>
                <a:latin typeface="Tahoma Bold"/>
              </a:rPr>
              <a:t>REGULAGEM POR BOBINA MÓVEL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619" y="1665608"/>
            <a:ext cx="10004874" cy="278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361" lvl="1" indent="-337680">
              <a:lnSpc>
                <a:spcPts val="3753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Titillium Web Bold"/>
              </a:rPr>
              <a:t>A distância entre as bobinas determina a eficiência do acoplamento magnético entre estas. Assim, quanto mais afastadas as bobinas, menor tende a ser a saída da fonte, isto é, mais inclinada fica a sua curva característica.</a:t>
            </a:r>
          </a:p>
          <a:p>
            <a:pPr>
              <a:lnSpc>
                <a:spcPts val="3753"/>
              </a:lnSpc>
            </a:pPr>
            <a:endParaRPr lang="en-US" sz="3128">
              <a:solidFill>
                <a:srgbClr val="000000"/>
              </a:solidFill>
              <a:latin typeface="Titillium Web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305956" y="3879782"/>
            <a:ext cx="11137309" cy="6292736"/>
          </a:xfrm>
          <a:custGeom>
            <a:avLst/>
            <a:gdLst/>
            <a:ahLst/>
            <a:cxnLst/>
            <a:rect l="l" t="t" r="r" b="b"/>
            <a:pathLst>
              <a:path w="11137309" h="6292736">
                <a:moveTo>
                  <a:pt x="0" y="0"/>
                </a:moveTo>
                <a:lnTo>
                  <a:pt x="11137308" y="0"/>
                </a:lnTo>
                <a:lnTo>
                  <a:pt x="11137308" y="6292736"/>
                </a:lnTo>
                <a:lnTo>
                  <a:pt x="0" y="629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73859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4"/>
              </a:lnSpc>
            </a:pPr>
            <a:r>
              <a:rPr lang="en-US" sz="4728">
                <a:solidFill>
                  <a:srgbClr val="FFFFFF"/>
                </a:solidFill>
                <a:latin typeface="Tahoma Bold"/>
              </a:rPr>
              <a:t>REGULAGEM POR BOBINA MÓVEL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9" y="1567481"/>
            <a:ext cx="17871428" cy="278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361" lvl="1" indent="-337680">
              <a:lnSpc>
                <a:spcPts val="3753"/>
              </a:lnSpc>
              <a:buFont typeface="Arial"/>
              <a:buChar char="•"/>
            </a:pPr>
            <a:r>
              <a:rPr lang="en-US" sz="3128">
                <a:solidFill>
                  <a:srgbClr val="000000"/>
                </a:solidFill>
                <a:latin typeface="Titillium Web Bold"/>
              </a:rPr>
              <a:t>Em fontes com controle por núcleo móvel, as bobinas são mantidas em posição fixa e a saída da fonte é controlada pela posição de um shunt do mesmo material do núcleo do transformador colocado entre as bobinas do primário e do secundário. Quando a posição do shunt entre as bobinas muda, uma maior ou menor parte do fluxo magnético no transformador passa através do shunt, diminuindo ou aumentando a saída da fonte.</a:t>
            </a:r>
          </a:p>
          <a:p>
            <a:pPr>
              <a:lnSpc>
                <a:spcPts val="3753"/>
              </a:lnSpc>
            </a:pPr>
            <a:endParaRPr lang="en-US" sz="3128">
              <a:solidFill>
                <a:srgbClr val="000000"/>
              </a:solidFill>
              <a:latin typeface="Titillium Web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550520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TIPOS DE FONTES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133" y="1612554"/>
            <a:ext cx="14852176" cy="798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819" lvl="1" indent="-361909">
              <a:lnSpc>
                <a:spcPts val="4023"/>
              </a:lnSpc>
              <a:buFont typeface="Arial"/>
              <a:buChar char="•"/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FONTES TRANFORMADORAS</a:t>
            </a:r>
          </a:p>
          <a:p>
            <a:pPr>
              <a:lnSpc>
                <a:spcPts val="4023"/>
              </a:lnSpc>
            </a:pPr>
            <a:endParaRPr lang="en-US" sz="3352">
              <a:solidFill>
                <a:srgbClr val="000000"/>
              </a:solidFill>
              <a:latin typeface="Titillium Web Bold"/>
            </a:endParaRPr>
          </a:p>
          <a:p>
            <a:pPr marL="723819" lvl="1" indent="-361909">
              <a:lnSpc>
                <a:spcPts val="4023"/>
              </a:lnSpc>
              <a:buFont typeface="Arial"/>
              <a:buChar char="•"/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RETIFICADORAS</a:t>
            </a:r>
          </a:p>
          <a:p>
            <a:pPr>
              <a:lnSpc>
                <a:spcPts val="4023"/>
              </a:lnSpc>
            </a:pPr>
            <a:endParaRPr lang="en-US" sz="3352">
              <a:solidFill>
                <a:srgbClr val="000000"/>
              </a:solidFill>
              <a:latin typeface="Titillium Web Bold"/>
            </a:endParaRPr>
          </a:p>
          <a:p>
            <a:pPr marL="723819" lvl="1" indent="-361909">
              <a:lnSpc>
                <a:spcPts val="4023"/>
              </a:lnSpc>
              <a:buFont typeface="Arial"/>
              <a:buChar char="•"/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GERADORAS</a:t>
            </a:r>
          </a:p>
          <a:p>
            <a:pPr>
              <a:lnSpc>
                <a:spcPts val="4023"/>
              </a:lnSpc>
            </a:pPr>
            <a:endParaRPr lang="en-US" sz="3352">
              <a:solidFill>
                <a:srgbClr val="000000"/>
              </a:solidFill>
              <a:latin typeface="Titillium Web Bold"/>
            </a:endParaRPr>
          </a:p>
          <a:p>
            <a:pPr marL="723819" lvl="1" indent="-361909">
              <a:lnSpc>
                <a:spcPts val="4023"/>
              </a:lnSpc>
              <a:buFont typeface="Arial"/>
              <a:buChar char="•"/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ELETRÔNICAS</a:t>
            </a:r>
          </a:p>
          <a:p>
            <a:pPr>
              <a:lnSpc>
                <a:spcPts val="4023"/>
              </a:lnSpc>
            </a:pPr>
            <a:endParaRPr lang="en-US" sz="3352">
              <a:solidFill>
                <a:srgbClr val="000000"/>
              </a:solidFill>
              <a:latin typeface="Titillium Web Bold"/>
            </a:endParaRPr>
          </a:p>
          <a:p>
            <a:pPr>
              <a:lnSpc>
                <a:spcPts val="4023"/>
              </a:lnSpc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                - Fontes tiristorizadas</a:t>
            </a:r>
          </a:p>
          <a:p>
            <a:pPr>
              <a:lnSpc>
                <a:spcPts val="4023"/>
              </a:lnSpc>
            </a:pPr>
            <a:r>
              <a:rPr lang="en-US" sz="3352">
                <a:solidFill>
                  <a:srgbClr val="000000"/>
                </a:solidFill>
                <a:latin typeface="Titillium Web Bold"/>
              </a:rPr>
              <a:t>                - Fontes transistorizadas</a:t>
            </a:r>
          </a:p>
          <a:p>
            <a:pPr>
              <a:lnSpc>
                <a:spcPts val="4023"/>
              </a:lnSpc>
            </a:pPr>
            <a:endParaRPr lang="en-US" sz="3352">
              <a:solidFill>
                <a:srgbClr val="000000"/>
              </a:solidFill>
              <a:latin typeface="Titillium Web Bold"/>
            </a:endParaRPr>
          </a:p>
          <a:p>
            <a:pPr>
              <a:lnSpc>
                <a:spcPts val="3908"/>
              </a:lnSpc>
            </a:pPr>
            <a:r>
              <a:rPr lang="en-US" sz="3256">
                <a:solidFill>
                  <a:srgbClr val="000000"/>
                </a:solidFill>
                <a:latin typeface="Titillium Web Bold"/>
              </a:rPr>
              <a:t>                               a) </a:t>
            </a:r>
            <a:r>
              <a:rPr lang="en-US" sz="3256">
                <a:solidFill>
                  <a:srgbClr val="000000"/>
                </a:solidFill>
                <a:latin typeface="Titillium Web Bold Italics"/>
              </a:rPr>
              <a:t>em série (Series regulators) </a:t>
            </a:r>
          </a:p>
          <a:p>
            <a:pPr>
              <a:lnSpc>
                <a:spcPts val="3908"/>
              </a:lnSpc>
            </a:pPr>
            <a:endParaRPr lang="en-US" sz="3256">
              <a:solidFill>
                <a:srgbClr val="000000"/>
              </a:solidFill>
              <a:latin typeface="Titillium Web Bold Italics"/>
            </a:endParaRPr>
          </a:p>
          <a:p>
            <a:pPr>
              <a:lnSpc>
                <a:spcPts val="3908"/>
              </a:lnSpc>
            </a:pPr>
            <a:r>
              <a:rPr lang="en-US" sz="3256">
                <a:solidFill>
                  <a:srgbClr val="000000"/>
                </a:solidFill>
                <a:latin typeface="Titillium Web Bold Italics"/>
              </a:rPr>
              <a:t>                               </a:t>
            </a:r>
            <a:r>
              <a:rPr lang="en-US" sz="3256">
                <a:solidFill>
                  <a:srgbClr val="000000"/>
                </a:solidFill>
                <a:latin typeface="Titillium Web Bold"/>
              </a:rPr>
              <a:t>b)</a:t>
            </a:r>
            <a:r>
              <a:rPr lang="en-US" sz="3256">
                <a:solidFill>
                  <a:srgbClr val="000000"/>
                </a:solidFill>
                <a:latin typeface="Titillium Web Bold Italics"/>
              </a:rPr>
              <a:t> chaveadas no secundário (Choppers)</a:t>
            </a:r>
          </a:p>
          <a:p>
            <a:pPr>
              <a:lnSpc>
                <a:spcPts val="3908"/>
              </a:lnSpc>
            </a:pPr>
            <a:endParaRPr lang="en-US" sz="3256">
              <a:solidFill>
                <a:srgbClr val="000000"/>
              </a:solidFill>
              <a:latin typeface="Titillium Web Bold Italics"/>
            </a:endParaRPr>
          </a:p>
          <a:p>
            <a:pPr>
              <a:lnSpc>
                <a:spcPts val="3908"/>
              </a:lnSpc>
            </a:pPr>
            <a:r>
              <a:rPr lang="en-US" sz="3256">
                <a:solidFill>
                  <a:srgbClr val="000000"/>
                </a:solidFill>
                <a:latin typeface="Titillium Web Bold Italics"/>
              </a:rPr>
              <a:t>                               c)  INVERSORAS (Inverters) ou chaveadas no primário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75331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CARACTERÍSTICAS DAS FONTES CONVENCIONAIS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8304" y="1608133"/>
            <a:ext cx="291301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u="sng">
                <a:solidFill>
                  <a:srgbClr val="FF0000"/>
                </a:solidFill>
                <a:latin typeface="Tahoma Bold"/>
              </a:rPr>
              <a:t>VANTAGENS: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304" y="2577991"/>
            <a:ext cx="7643961" cy="207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BAIXOS CUSTOS</a:t>
            </a:r>
          </a:p>
          <a:p>
            <a:pPr marL="755651" lvl="1" indent="-377825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ALTA ROBUSTEZ E CONFIABILIDADE</a:t>
            </a:r>
          </a:p>
          <a:p>
            <a:pPr marL="755651" lvl="1" indent="-377825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POUCA E FÁCIL MANUTENÇÃO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304" y="5222344"/>
            <a:ext cx="30125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u="sng">
                <a:solidFill>
                  <a:srgbClr val="FF0000"/>
                </a:solidFill>
                <a:latin typeface="Tahoma Bold"/>
              </a:rPr>
              <a:t>LIMITAÇÕES: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8304" y="6353175"/>
            <a:ext cx="13453616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DIFICULDADE DE CONTROLE REMOTO</a:t>
            </a: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DIFICULDADE DE INTERFACIAR COM EQUIPAMENTO AUTOMÁTICO</a:t>
            </a: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INSTABILIDADE DE SAÍDA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2181765" y="2591468"/>
            <a:ext cx="11512804" cy="728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Tahoma"/>
              </a:rPr>
              <a:t>Cap. 1 – Introdução, importância da soldagem, definições, formação de uma junta, obstáculos, comparação com outros processos de união, vantagens e desvantagens;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2 – EPI's;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3 – Terminologia e Simbologia;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4 – Fontes de soldagem;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5 – Física do arco;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0000"/>
                </a:solidFill>
                <a:latin typeface="Tahoma Bold"/>
              </a:rPr>
              <a:t>1ª. Avaliação 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6 – Eletrodo Revestido;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7 – TIG;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8 – MIG/MAG;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9 – Arame Tubular;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Cap. 10 – Arco Submerso;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0000"/>
                </a:solidFill>
                <a:latin typeface="Tahoma Bold"/>
              </a:rPr>
              <a:t>2ª. Avaliação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ahoma"/>
              </a:rPr>
              <a:t>SEMINÁRIOS PROCESSOS ESPECIAIS (Não-convencionais, Derivativos e Híbridos).</a:t>
            </a:r>
          </a:p>
        </p:txBody>
      </p:sp>
      <p:sp>
        <p:nvSpPr>
          <p:cNvPr id="6" name="Freeform 6"/>
          <p:cNvSpPr/>
          <p:nvPr/>
        </p:nvSpPr>
        <p:spPr>
          <a:xfrm>
            <a:off x="11058398" y="4218109"/>
            <a:ext cx="5272343" cy="4033343"/>
          </a:xfrm>
          <a:custGeom>
            <a:avLst/>
            <a:gdLst/>
            <a:ahLst/>
            <a:cxnLst/>
            <a:rect l="l" t="t" r="r" b="b"/>
            <a:pathLst>
              <a:path w="5272343" h="4033343">
                <a:moveTo>
                  <a:pt x="0" y="0"/>
                </a:moveTo>
                <a:lnTo>
                  <a:pt x="5272343" y="0"/>
                </a:lnTo>
                <a:lnTo>
                  <a:pt x="5272343" y="4033342"/>
                </a:lnTo>
                <a:lnTo>
                  <a:pt x="0" y="403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2461975" y="1038225"/>
            <a:ext cx="887877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FFFFFF"/>
                </a:solidFill>
                <a:latin typeface="Tahoma Bold"/>
              </a:rPr>
              <a:t>EMENTA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75331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CARACTERÍSTICAS DAS FONTES ELETRÔNICAS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886" y="1757538"/>
            <a:ext cx="11408866" cy="771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AJUSTE MAIS FÁCIL DOS PARÂMETROS;</a:t>
            </a:r>
          </a:p>
          <a:p>
            <a:pPr>
              <a:lnSpc>
                <a:spcPts val="5600"/>
              </a:lnSpc>
            </a:pPr>
            <a:endParaRPr lang="en-US" sz="3500">
              <a:solidFill>
                <a:srgbClr val="000000"/>
              </a:solidFill>
              <a:latin typeface="Titillium Web Bold"/>
            </a:endParaRP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RÁPIDA RESPOSTA, ALTA PRECISÃO E REPETIBILIDADE;</a:t>
            </a:r>
          </a:p>
          <a:p>
            <a:pPr>
              <a:lnSpc>
                <a:spcPts val="5600"/>
              </a:lnSpc>
            </a:pPr>
            <a:endParaRPr lang="en-US" sz="3500">
              <a:solidFill>
                <a:srgbClr val="000000"/>
              </a:solidFill>
              <a:latin typeface="Titillium Web Bold"/>
            </a:endParaRP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PERMITE CONTROLE POR RETRO-ALIMENTAÇÃO;</a:t>
            </a:r>
          </a:p>
          <a:p>
            <a:pPr>
              <a:lnSpc>
                <a:spcPts val="5600"/>
              </a:lnSpc>
            </a:pPr>
            <a:endParaRPr lang="en-US" sz="3500">
              <a:solidFill>
                <a:srgbClr val="000000"/>
              </a:solidFill>
              <a:latin typeface="Titillium Web Bold"/>
            </a:endParaRP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PERMITE CONTROLAR SEQUENCIA DE PARÂMETROS;</a:t>
            </a:r>
          </a:p>
          <a:p>
            <a:pPr>
              <a:lnSpc>
                <a:spcPts val="5600"/>
              </a:lnSpc>
            </a:pPr>
            <a:endParaRPr lang="en-US" sz="3500">
              <a:solidFill>
                <a:srgbClr val="000000"/>
              </a:solidFill>
              <a:latin typeface="Titillium Web Bold"/>
            </a:endParaRP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COMPACTA E LEVE;</a:t>
            </a:r>
          </a:p>
          <a:p>
            <a:pPr>
              <a:lnSpc>
                <a:spcPts val="5600"/>
              </a:lnSpc>
            </a:pPr>
            <a:endParaRPr lang="en-US" sz="3500">
              <a:solidFill>
                <a:srgbClr val="000000"/>
              </a:solidFill>
              <a:latin typeface="Titillium Web Bold"/>
            </a:endParaRPr>
          </a:p>
          <a:p>
            <a:pPr marL="755651" lvl="1" indent="-377825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MULTIPROCESSOS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90810" y="280350"/>
            <a:ext cx="1810638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4"/>
              </a:lnSpc>
            </a:pPr>
            <a:r>
              <a:rPr lang="en-US" sz="4328">
                <a:solidFill>
                  <a:srgbClr val="FFFFFF"/>
                </a:solidFill>
                <a:latin typeface="Tahoma Bold"/>
              </a:rPr>
              <a:t>FATORES A SEREM CONSIDERADOS NA SELEÇÃO DE UMA FONTE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2849" y="1966195"/>
            <a:ext cx="8601151" cy="674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Processo utilizado;</a:t>
            </a:r>
          </a:p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Fator de trabalho;</a:t>
            </a:r>
          </a:p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Portabilidade;</a:t>
            </a:r>
          </a:p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Local de trabalho;</a:t>
            </a:r>
          </a:p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Potência requerida;</a:t>
            </a:r>
          </a:p>
          <a:p>
            <a:pPr marL="1214904" lvl="1" indent="-607452">
              <a:lnSpc>
                <a:spcPts val="9003"/>
              </a:lnSpc>
              <a:buFont typeface="Arial"/>
              <a:buChar char="•"/>
            </a:pPr>
            <a:r>
              <a:rPr lang="en-US" sz="5627">
                <a:solidFill>
                  <a:srgbClr val="000000"/>
                </a:solidFill>
                <a:latin typeface="Titillium Web Bold"/>
              </a:rPr>
              <a:t>Manutenção, preço, etc.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907190" y="4397125"/>
            <a:ext cx="1047361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FIM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368099" y="2436131"/>
            <a:ext cx="16608475" cy="645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1. Marques, P.V., Modenesi, P.J. Bracarense, A.C. Soldagem - Fundamentos e Tecnologia Ed. UFMG, Belo Horizonte, 2005, 362 p.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2. Quites, A.M... Introdução à Soldagem a Arco Voltaico Soldasoft, Florianópolis, 2002, 352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3. Okumura, T., Taniguchi, C. Engenharia de Soldagem e Aplicações, LTC, Rio de Janeiro, 1982, 461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4. Drapinski, J. Elementos de Soldagem. Me Graw-Hill, São Paulo, 1978, 280 p.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5. Wainer, E. et al. Soldagem-Processos e Metalurgia. Ed. Edgard Blücher Ltda, São Paulo. 1992, 494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6. Cary. H.B. Modem Welding Technology. 4ª edição, Prentice-Hall, Englewood Cliffs, 1998, 780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7. American Welding Society Welding Handbook - Welding Processes Volume 2, 8 edição AWS. Miami. 1991, 955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8. Soldagem &amp; Técnicas Conexas: Processos. Ivan Guerra Machado, 1996.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9. Scotti, A; Ponomarev, V., "Soldagem MIG/MAG: Melhor Entendimento, Melhor Desempenho", Artliber Editora Ltda, São Paulo, SP, 2008.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11. NORRISH, J. Advanced Welding Process, 375pg, Cranfield Institute of Technology, 1992, p. 147.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12. Reis, R.P. &amp; Scotti, A., Fundamentos e Prática da Soldagem a Plasma, 1. ed. São Paulo: Artliber Editora, 2007. v. 1000. 147 p 5.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Sites:</a:t>
            </a: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http://www.demet.ufmg.br/labs/soldagem/ www.cimm.com.br www.infosolda.com.br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http://www.sitedasoldagem.com.br/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6484" y="521675"/>
            <a:ext cx="11872709" cy="111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6471">
                <a:solidFill>
                  <a:srgbClr val="F6FBFF"/>
                </a:solidFill>
                <a:latin typeface="Archivo Black"/>
              </a:rPr>
              <a:t>Referências Bibliográficas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907190" y="3000375"/>
            <a:ext cx="10473619" cy="4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FONTES </a:t>
            </a:r>
          </a:p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DE </a:t>
            </a:r>
          </a:p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459883" y="2255346"/>
            <a:ext cx="6621193" cy="7727183"/>
          </a:xfrm>
          <a:custGeom>
            <a:avLst/>
            <a:gdLst/>
            <a:ahLst/>
            <a:cxnLst/>
            <a:rect l="l" t="t" r="r" b="b"/>
            <a:pathLst>
              <a:path w="6621193" h="7727183">
                <a:moveTo>
                  <a:pt x="0" y="0"/>
                </a:moveTo>
                <a:lnTo>
                  <a:pt x="6621193" y="0"/>
                </a:lnTo>
                <a:lnTo>
                  <a:pt x="6621193" y="7727183"/>
                </a:lnTo>
                <a:lnTo>
                  <a:pt x="0" y="772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81619" y="238125"/>
            <a:ext cx="1550520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FONTES PARA SOLDAGEM A ARCO VOLTAICO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619" y="2381219"/>
            <a:ext cx="10356028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tillium Web Bold"/>
              </a:rPr>
              <a:t>Fontes de energia para soldagem a arco voltaico podem ser consideradas simplesmente como o ponto de alimentação da energia elétrica ao processo.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619" y="6118938"/>
            <a:ext cx="9991184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itillium Web Bold"/>
              </a:rPr>
              <a:t>Entretanto, as fontes exercem grande influência sobre o desempenho de um processo de soldagem (qualidade e produtividade).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5446488" y="4492862"/>
            <a:ext cx="6856244" cy="5566169"/>
            <a:chOff x="0" y="0"/>
            <a:chExt cx="9141659" cy="7421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1659" cy="7421558"/>
            </a:xfrm>
            <a:custGeom>
              <a:avLst/>
              <a:gdLst/>
              <a:ahLst/>
              <a:cxnLst/>
              <a:rect l="l" t="t" r="r" b="b"/>
              <a:pathLst>
                <a:path w="9141659" h="7421558">
                  <a:moveTo>
                    <a:pt x="0" y="0"/>
                  </a:moveTo>
                  <a:lnTo>
                    <a:pt x="9141659" y="0"/>
                  </a:lnTo>
                  <a:lnTo>
                    <a:pt x="9141659" y="7421558"/>
                  </a:lnTo>
                  <a:lnTo>
                    <a:pt x="0" y="742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5350" y="5135917"/>
              <a:ext cx="1933967" cy="781816"/>
            </a:xfrm>
            <a:custGeom>
              <a:avLst/>
              <a:gdLst/>
              <a:ahLst/>
              <a:cxnLst/>
              <a:rect l="l" t="t" r="r" b="b"/>
              <a:pathLst>
                <a:path w="1933967" h="781816">
                  <a:moveTo>
                    <a:pt x="0" y="0"/>
                  </a:moveTo>
                  <a:lnTo>
                    <a:pt x="1933966" y="0"/>
                  </a:lnTo>
                  <a:lnTo>
                    <a:pt x="1933966" y="781817"/>
                  </a:lnTo>
                  <a:lnTo>
                    <a:pt x="0" y="781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465484" y="866851"/>
              <a:ext cx="3253698" cy="1604865"/>
            </a:xfrm>
            <a:custGeom>
              <a:avLst/>
              <a:gdLst/>
              <a:ahLst/>
              <a:cxnLst/>
              <a:rect l="l" t="t" r="r" b="b"/>
              <a:pathLst>
                <a:path w="3253698" h="1604865">
                  <a:moveTo>
                    <a:pt x="0" y="0"/>
                  </a:moveTo>
                  <a:lnTo>
                    <a:pt x="3253698" y="0"/>
                  </a:lnTo>
                  <a:lnTo>
                    <a:pt x="3253698" y="1604865"/>
                  </a:lnTo>
                  <a:lnTo>
                    <a:pt x="0" y="160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05144" y="1227562"/>
              <a:ext cx="1180090" cy="883443"/>
            </a:xfrm>
            <a:custGeom>
              <a:avLst/>
              <a:gdLst/>
              <a:ahLst/>
              <a:cxnLst/>
              <a:rect l="l" t="t" r="r" b="b"/>
              <a:pathLst>
                <a:path w="1180090" h="883443">
                  <a:moveTo>
                    <a:pt x="0" y="0"/>
                  </a:moveTo>
                  <a:lnTo>
                    <a:pt x="1180090" y="0"/>
                  </a:lnTo>
                  <a:lnTo>
                    <a:pt x="1180090" y="883443"/>
                  </a:lnTo>
                  <a:lnTo>
                    <a:pt x="0" y="88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366" t="-15114" r="-29418" b="-2418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REQUISITOS DE UMA FONTE PARA SOLDAGEM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619" y="1580650"/>
            <a:ext cx="18106381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tillium Web Bold"/>
              </a:rPr>
              <a:t>Produzir saídas de corrente e tensão nos valores desejados e com características adequadas para o processo de soldagem;</a:t>
            </a:r>
          </a:p>
          <a:p>
            <a:pPr>
              <a:lnSpc>
                <a:spcPts val="3719"/>
              </a:lnSpc>
            </a:pPr>
            <a:endParaRPr lang="en-US" sz="3099">
              <a:solidFill>
                <a:srgbClr val="000000"/>
              </a:solidFill>
              <a:latin typeface="Titillium Web Bold"/>
            </a:endParaRPr>
          </a:p>
          <a:p>
            <a:pPr marL="669286" lvl="1" indent="-334643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tillium Web Bold"/>
              </a:rPr>
              <a:t>Permitir o ajuste destes valores de corrente e/ou tensão para aplicações específicas;</a:t>
            </a:r>
          </a:p>
          <a:p>
            <a:pPr>
              <a:lnSpc>
                <a:spcPts val="3719"/>
              </a:lnSpc>
            </a:pPr>
            <a:endParaRPr lang="en-US" sz="3099">
              <a:solidFill>
                <a:srgbClr val="000000"/>
              </a:solidFill>
              <a:latin typeface="Titillium Web Bold"/>
            </a:endParaRPr>
          </a:p>
          <a:p>
            <a:pPr marL="669286" lvl="1" indent="-334643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tillium Web Bold"/>
              </a:rPr>
              <a:t>Variar a corrente e tensão durante a operação de acordo com os requerimentos do processo de soldagem e aplicação.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67373" y="1734398"/>
            <a:ext cx="4919862" cy="747896"/>
            <a:chOff x="0" y="0"/>
            <a:chExt cx="6559815" cy="99719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559815" cy="997195"/>
              <a:chOff x="0" y="0"/>
              <a:chExt cx="1001124" cy="15218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1124" cy="152187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52187">
                    <a:moveTo>
                      <a:pt x="76093" y="0"/>
                    </a:moveTo>
                    <a:lnTo>
                      <a:pt x="925031" y="0"/>
                    </a:lnTo>
                    <a:cubicBezTo>
                      <a:pt x="945212" y="0"/>
                      <a:pt x="964567" y="8017"/>
                      <a:pt x="978837" y="22287"/>
                    </a:cubicBezTo>
                    <a:cubicBezTo>
                      <a:pt x="993107" y="36557"/>
                      <a:pt x="1001124" y="55912"/>
                      <a:pt x="1001124" y="76093"/>
                    </a:cubicBezTo>
                    <a:lnTo>
                      <a:pt x="1001124" y="76093"/>
                    </a:lnTo>
                    <a:cubicBezTo>
                      <a:pt x="1001124" y="96275"/>
                      <a:pt x="993107" y="115629"/>
                      <a:pt x="978837" y="129899"/>
                    </a:cubicBezTo>
                    <a:cubicBezTo>
                      <a:pt x="964567" y="144170"/>
                      <a:pt x="945212" y="152187"/>
                      <a:pt x="925031" y="152187"/>
                    </a:cubicBezTo>
                    <a:lnTo>
                      <a:pt x="76093" y="152187"/>
                    </a:lnTo>
                    <a:cubicBezTo>
                      <a:pt x="55912" y="152187"/>
                      <a:pt x="36557" y="144170"/>
                      <a:pt x="22287" y="129899"/>
                    </a:cubicBezTo>
                    <a:cubicBezTo>
                      <a:pt x="8017" y="115629"/>
                      <a:pt x="0" y="96275"/>
                      <a:pt x="0" y="76093"/>
                    </a:cubicBezTo>
                    <a:lnTo>
                      <a:pt x="0" y="76093"/>
                    </a:lnTo>
                    <a:cubicBezTo>
                      <a:pt x="0" y="55912"/>
                      <a:pt x="8017" y="36557"/>
                      <a:pt x="22287" y="22287"/>
                    </a:cubicBezTo>
                    <a:cubicBezTo>
                      <a:pt x="36557" y="8017"/>
                      <a:pt x="55912" y="0"/>
                      <a:pt x="760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03911" y="265680"/>
              <a:ext cx="6033441" cy="5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8"/>
                </a:lnSpc>
              </a:pPr>
              <a:r>
                <a:rPr lang="en-US" sz="2699">
                  <a:solidFill>
                    <a:srgbClr val="FFFFFF"/>
                  </a:solidFill>
                  <a:latin typeface="Titillium Web Semi-Bold"/>
                </a:rPr>
                <a:t>Requisitos básicos adicionais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7373" y="5686030"/>
            <a:ext cx="6800638" cy="747896"/>
            <a:chOff x="0" y="0"/>
            <a:chExt cx="9067518" cy="99719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67518" cy="997195"/>
              <a:chOff x="0" y="0"/>
              <a:chExt cx="1383837" cy="15218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83837" cy="152187"/>
              </a:xfrm>
              <a:custGeom>
                <a:avLst/>
                <a:gdLst/>
                <a:ahLst/>
                <a:cxnLst/>
                <a:rect l="l" t="t" r="r" b="b"/>
                <a:pathLst>
                  <a:path w="1383837" h="152187">
                    <a:moveTo>
                      <a:pt x="58059" y="0"/>
                    </a:moveTo>
                    <a:lnTo>
                      <a:pt x="1325778" y="0"/>
                    </a:lnTo>
                    <a:cubicBezTo>
                      <a:pt x="1341176" y="0"/>
                      <a:pt x="1355943" y="6117"/>
                      <a:pt x="1366832" y="17005"/>
                    </a:cubicBezTo>
                    <a:cubicBezTo>
                      <a:pt x="1377720" y="27893"/>
                      <a:pt x="1383837" y="42661"/>
                      <a:pt x="1383837" y="58059"/>
                    </a:cubicBezTo>
                    <a:lnTo>
                      <a:pt x="1383837" y="94128"/>
                    </a:lnTo>
                    <a:cubicBezTo>
                      <a:pt x="1383837" y="126193"/>
                      <a:pt x="1357843" y="152187"/>
                      <a:pt x="1325778" y="152187"/>
                    </a:cubicBezTo>
                    <a:lnTo>
                      <a:pt x="58059" y="152187"/>
                    </a:lnTo>
                    <a:cubicBezTo>
                      <a:pt x="25994" y="152187"/>
                      <a:pt x="0" y="126193"/>
                      <a:pt x="0" y="94128"/>
                    </a:cubicBezTo>
                    <a:lnTo>
                      <a:pt x="0" y="58059"/>
                    </a:lnTo>
                    <a:cubicBezTo>
                      <a:pt x="0" y="25994"/>
                      <a:pt x="25994" y="0"/>
                      <a:pt x="58059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1863" y="265680"/>
              <a:ext cx="8339920" cy="5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8"/>
                </a:lnSpc>
              </a:pPr>
              <a:r>
                <a:rPr lang="en-US" sz="2699">
                  <a:solidFill>
                    <a:srgbClr val="FFFFFF"/>
                  </a:solidFill>
                  <a:latin typeface="Titillium Web Semi-Bold"/>
                </a:rPr>
                <a:t>Requisitos extras para uma fonte moderna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REQUISITOS DE UMA FONTE PARA SOLDAGEM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373" y="2953306"/>
            <a:ext cx="1710022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tillium Web Bold"/>
              </a:rPr>
              <a:t>estar em conformidade com exigências de normas e códigos relacionados com a segurança e funcionalidade;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373" y="4319668"/>
            <a:ext cx="1710022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tillium Web Bold"/>
              </a:rPr>
              <a:t>apresentar resistência e durabilidade em ambientes fabris, com instalação e operação simples e segura.;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7373" y="6895414"/>
            <a:ext cx="116897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possuir controles/interface do usuário de fácil compreensão e uso;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7373" y="7823626"/>
            <a:ext cx="122024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quando necessário, ter interface ou saída para sistemas de automação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373" y="8751838"/>
            <a:ext cx="1046380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Possuir velocidade e precisão nos controles dos parâmetros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896262" y="2137911"/>
            <a:ext cx="15956695" cy="8333793"/>
          </a:xfrm>
          <a:custGeom>
            <a:avLst/>
            <a:gdLst/>
            <a:ahLst/>
            <a:cxnLst/>
            <a:rect l="l" t="t" r="r" b="b"/>
            <a:pathLst>
              <a:path w="15956695" h="8333793">
                <a:moveTo>
                  <a:pt x="0" y="0"/>
                </a:moveTo>
                <a:lnTo>
                  <a:pt x="15956696" y="0"/>
                </a:lnTo>
                <a:lnTo>
                  <a:pt x="15956696" y="8333792"/>
                </a:lnTo>
                <a:lnTo>
                  <a:pt x="0" y="833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5" b="-4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CARACTERÍSTICA ESTÁTICA DE UMA FONTE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09824" y="1390014"/>
            <a:ext cx="4919862" cy="747896"/>
            <a:chOff x="0" y="0"/>
            <a:chExt cx="6559815" cy="9971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559815" cy="997195"/>
              <a:chOff x="0" y="0"/>
              <a:chExt cx="1001124" cy="15218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01124" cy="152187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52187">
                    <a:moveTo>
                      <a:pt x="76093" y="0"/>
                    </a:moveTo>
                    <a:lnTo>
                      <a:pt x="925031" y="0"/>
                    </a:lnTo>
                    <a:cubicBezTo>
                      <a:pt x="945212" y="0"/>
                      <a:pt x="964567" y="8017"/>
                      <a:pt x="978837" y="22287"/>
                    </a:cubicBezTo>
                    <a:cubicBezTo>
                      <a:pt x="993107" y="36557"/>
                      <a:pt x="1001124" y="55912"/>
                      <a:pt x="1001124" y="76093"/>
                    </a:cubicBezTo>
                    <a:lnTo>
                      <a:pt x="1001124" y="76093"/>
                    </a:lnTo>
                    <a:cubicBezTo>
                      <a:pt x="1001124" y="96275"/>
                      <a:pt x="993107" y="115629"/>
                      <a:pt x="978837" y="129899"/>
                    </a:cubicBezTo>
                    <a:cubicBezTo>
                      <a:pt x="964567" y="144170"/>
                      <a:pt x="945212" y="152187"/>
                      <a:pt x="925031" y="152187"/>
                    </a:cubicBezTo>
                    <a:lnTo>
                      <a:pt x="76093" y="152187"/>
                    </a:lnTo>
                    <a:cubicBezTo>
                      <a:pt x="55912" y="152187"/>
                      <a:pt x="36557" y="144170"/>
                      <a:pt x="22287" y="129899"/>
                    </a:cubicBezTo>
                    <a:cubicBezTo>
                      <a:pt x="8017" y="115629"/>
                      <a:pt x="0" y="96275"/>
                      <a:pt x="0" y="76093"/>
                    </a:cubicBezTo>
                    <a:lnTo>
                      <a:pt x="0" y="76093"/>
                    </a:lnTo>
                    <a:cubicBezTo>
                      <a:pt x="0" y="55912"/>
                      <a:pt x="8017" y="36557"/>
                      <a:pt x="22287" y="22287"/>
                    </a:cubicBezTo>
                    <a:cubicBezTo>
                      <a:pt x="36557" y="8017"/>
                      <a:pt x="55912" y="0"/>
                      <a:pt x="760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3911" y="265680"/>
              <a:ext cx="6033441" cy="5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8"/>
                </a:lnSpc>
              </a:pPr>
              <a:r>
                <a:rPr lang="en-US" sz="2699">
                  <a:solidFill>
                    <a:srgbClr val="FFFFFF"/>
                  </a:solidFill>
                  <a:latin typeface="Titillium Web Semi-Bold"/>
                </a:rPr>
                <a:t>Corrente constante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48877" y="1390014"/>
            <a:ext cx="4919862" cy="747896"/>
            <a:chOff x="0" y="0"/>
            <a:chExt cx="6559815" cy="99719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559815" cy="997195"/>
              <a:chOff x="0" y="0"/>
              <a:chExt cx="1001124" cy="15218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1124" cy="152187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52187">
                    <a:moveTo>
                      <a:pt x="76093" y="0"/>
                    </a:moveTo>
                    <a:lnTo>
                      <a:pt x="925031" y="0"/>
                    </a:lnTo>
                    <a:cubicBezTo>
                      <a:pt x="945212" y="0"/>
                      <a:pt x="964567" y="8017"/>
                      <a:pt x="978837" y="22287"/>
                    </a:cubicBezTo>
                    <a:cubicBezTo>
                      <a:pt x="993107" y="36557"/>
                      <a:pt x="1001124" y="55912"/>
                      <a:pt x="1001124" y="76093"/>
                    </a:cubicBezTo>
                    <a:lnTo>
                      <a:pt x="1001124" y="76093"/>
                    </a:lnTo>
                    <a:cubicBezTo>
                      <a:pt x="1001124" y="96275"/>
                      <a:pt x="993107" y="115629"/>
                      <a:pt x="978837" y="129899"/>
                    </a:cubicBezTo>
                    <a:cubicBezTo>
                      <a:pt x="964567" y="144170"/>
                      <a:pt x="945212" y="152187"/>
                      <a:pt x="925031" y="152187"/>
                    </a:cubicBezTo>
                    <a:lnTo>
                      <a:pt x="76093" y="152187"/>
                    </a:lnTo>
                    <a:cubicBezTo>
                      <a:pt x="55912" y="152187"/>
                      <a:pt x="36557" y="144170"/>
                      <a:pt x="22287" y="129899"/>
                    </a:cubicBezTo>
                    <a:cubicBezTo>
                      <a:pt x="8017" y="115629"/>
                      <a:pt x="0" y="96275"/>
                      <a:pt x="0" y="76093"/>
                    </a:cubicBezTo>
                    <a:lnTo>
                      <a:pt x="0" y="76093"/>
                    </a:lnTo>
                    <a:cubicBezTo>
                      <a:pt x="0" y="55912"/>
                      <a:pt x="8017" y="36557"/>
                      <a:pt x="22287" y="22287"/>
                    </a:cubicBezTo>
                    <a:cubicBezTo>
                      <a:pt x="36557" y="8017"/>
                      <a:pt x="55912" y="0"/>
                      <a:pt x="760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03911" y="265680"/>
              <a:ext cx="6033441" cy="5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8"/>
                </a:lnSpc>
              </a:pPr>
              <a:r>
                <a:rPr lang="en-US" sz="2699">
                  <a:solidFill>
                    <a:srgbClr val="FFFFFF"/>
                  </a:solidFill>
                  <a:latin typeface="Titillium Web Semi-Bold"/>
                </a:rPr>
                <a:t>Tensão constante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326875"/>
          </a:xfrm>
          <a:custGeom>
            <a:avLst/>
            <a:gdLst/>
            <a:ahLst/>
            <a:cxnLst/>
            <a:rect l="l" t="t" r="r" b="b"/>
            <a:pathLst>
              <a:path w="18288000" h="1326875">
                <a:moveTo>
                  <a:pt x="0" y="0"/>
                </a:moveTo>
                <a:lnTo>
                  <a:pt x="18288000" y="0"/>
                </a:lnTo>
                <a:lnTo>
                  <a:pt x="18288000" y="1326874"/>
                </a:lnTo>
                <a:lnTo>
                  <a:pt x="0" y="1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75069" b="-14334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81619" y="3328026"/>
            <a:ext cx="11124049" cy="6213571"/>
          </a:xfrm>
          <a:custGeom>
            <a:avLst/>
            <a:gdLst/>
            <a:ahLst/>
            <a:cxnLst/>
            <a:rect l="l" t="t" r="r" b="b"/>
            <a:pathLst>
              <a:path w="11124049" h="6213571">
                <a:moveTo>
                  <a:pt x="0" y="0"/>
                </a:moveTo>
                <a:lnTo>
                  <a:pt x="11124049" y="0"/>
                </a:lnTo>
                <a:lnTo>
                  <a:pt x="11124049" y="6213571"/>
                </a:lnTo>
                <a:lnTo>
                  <a:pt x="0" y="6213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2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619" y="238125"/>
            <a:ext cx="17385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TENSÃO EM VAZIO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6002" y="2014463"/>
            <a:ext cx="1517651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485" lvl="1" indent="-399242">
              <a:lnSpc>
                <a:spcPts val="4438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Titillium Web Bold"/>
              </a:rPr>
              <a:t>Quando a fonte não está submetida a nenhuma carga (corrente = 0)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68338" y="4422716"/>
            <a:ext cx="3551781" cy="610730"/>
            <a:chOff x="0" y="0"/>
            <a:chExt cx="4735708" cy="8143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735708" cy="814307"/>
              <a:chOff x="0" y="0"/>
              <a:chExt cx="1001124" cy="1721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01124" cy="172144"/>
              </a:xfrm>
              <a:custGeom>
                <a:avLst/>
                <a:gdLst/>
                <a:ahLst/>
                <a:cxnLst/>
                <a:rect l="l" t="t" r="r" b="b"/>
                <a:pathLst>
                  <a:path w="1001124" h="172144">
                    <a:moveTo>
                      <a:pt x="80294" y="0"/>
                    </a:moveTo>
                    <a:lnTo>
                      <a:pt x="920831" y="0"/>
                    </a:lnTo>
                    <a:cubicBezTo>
                      <a:pt x="942126" y="0"/>
                      <a:pt x="962549" y="8459"/>
                      <a:pt x="977607" y="23517"/>
                    </a:cubicBezTo>
                    <a:cubicBezTo>
                      <a:pt x="992665" y="38575"/>
                      <a:pt x="1001124" y="58998"/>
                      <a:pt x="1001124" y="80294"/>
                    </a:cubicBezTo>
                    <a:lnTo>
                      <a:pt x="1001124" y="91850"/>
                    </a:lnTo>
                    <a:cubicBezTo>
                      <a:pt x="1001124" y="136195"/>
                      <a:pt x="965176" y="172144"/>
                      <a:pt x="920831" y="172144"/>
                    </a:cubicBezTo>
                    <a:lnTo>
                      <a:pt x="80294" y="172144"/>
                    </a:lnTo>
                    <a:cubicBezTo>
                      <a:pt x="58998" y="172144"/>
                      <a:pt x="38575" y="163684"/>
                      <a:pt x="23517" y="148626"/>
                    </a:cubicBezTo>
                    <a:cubicBezTo>
                      <a:pt x="8459" y="133568"/>
                      <a:pt x="0" y="113145"/>
                      <a:pt x="0" y="91850"/>
                    </a:cubicBezTo>
                    <a:lnTo>
                      <a:pt x="0" y="80294"/>
                    </a:lnTo>
                    <a:cubicBezTo>
                      <a:pt x="0" y="35949"/>
                      <a:pt x="35949" y="0"/>
                      <a:pt x="8029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47209" y="192871"/>
              <a:ext cx="4355705" cy="45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r>
                <a:rPr lang="en-US" sz="2449">
                  <a:solidFill>
                    <a:srgbClr val="FFFFFF"/>
                  </a:solidFill>
                  <a:latin typeface="Titillium Web Semi-Bold"/>
                </a:rPr>
                <a:t>A tensão em vazio (Vv)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524516" y="5300262"/>
            <a:ext cx="6639426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tillium Web Bold"/>
              </a:rPr>
              <a:t>Quando maior a tensão em vazio da fonte, mais fácil é a abertura e a manutenção do arco.</a:t>
            </a:r>
          </a:p>
          <a:p>
            <a:pPr>
              <a:lnSpc>
                <a:spcPts val="3479"/>
              </a:lnSpc>
            </a:pPr>
            <a:endParaRPr lang="en-US" sz="2899">
              <a:solidFill>
                <a:srgbClr val="000000"/>
              </a:solidFill>
              <a:latin typeface="Titillium Web Bold"/>
            </a:endParaRPr>
          </a:p>
          <a:p>
            <a:pPr marL="626107" lvl="1" indent="-313054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tillium Web Bold"/>
              </a:rPr>
              <a:t>Porém maior é o risco de choque elétrico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1166</Words>
  <Application>Microsoft Office PowerPoint</Application>
  <PresentationFormat>Personalizar</PresentationFormat>
  <Paragraphs>153</Paragraphs>
  <Slides>22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Arial Bold</vt:lpstr>
      <vt:lpstr>Tahoma Bold</vt:lpstr>
      <vt:lpstr>Tahoma</vt:lpstr>
      <vt:lpstr>Arial</vt:lpstr>
      <vt:lpstr>Calibri</vt:lpstr>
      <vt:lpstr>Open Sans Bold</vt:lpstr>
      <vt:lpstr>Archivo Black</vt:lpstr>
      <vt:lpstr>Titillium Web Bold</vt:lpstr>
      <vt:lpstr>Arimo Bold</vt:lpstr>
      <vt:lpstr>Titillium Web Bold Italics</vt:lpstr>
      <vt:lpstr>Titillium Web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FONTES DE SOLDAGEM</dc:title>
  <cp:lastModifiedBy>Alexandre Nascimento</cp:lastModifiedBy>
  <cp:revision>2</cp:revision>
  <dcterms:created xsi:type="dcterms:W3CDTF">2006-08-16T00:00:00Z</dcterms:created>
  <dcterms:modified xsi:type="dcterms:W3CDTF">2023-10-17T00:00:41Z</dcterms:modified>
  <dc:identifier>DAFwstuI_MU</dc:identifier>
</cp:coreProperties>
</file>